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632" r:id="rId3"/>
    <p:sldId id="701" r:id="rId5"/>
    <p:sldId id="754" r:id="rId6"/>
    <p:sldId id="748" r:id="rId7"/>
    <p:sldId id="749" r:id="rId8"/>
    <p:sldId id="766" r:id="rId9"/>
    <p:sldId id="750" r:id="rId10"/>
    <p:sldId id="728" r:id="rId11"/>
    <p:sldId id="719" r:id="rId12"/>
    <p:sldId id="720" r:id="rId13"/>
    <p:sldId id="751" r:id="rId14"/>
    <p:sldId id="752" r:id="rId15"/>
    <p:sldId id="753" r:id="rId16"/>
    <p:sldId id="721" r:id="rId17"/>
    <p:sldId id="425" r:id="rId18"/>
  </p:sldIdLst>
  <p:sldSz cx="12192000" cy="6858000"/>
  <p:notesSz cx="6797675" cy="992632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29C5C62-7AD7-D343-868A-042B432739F7}">
          <p14:sldIdLst>
            <p14:sldId id="632"/>
            <p14:sldId id="701"/>
            <p14:sldId id="754"/>
            <p14:sldId id="748"/>
            <p14:sldId id="749"/>
            <p14:sldId id="766"/>
            <p14:sldId id="750"/>
            <p14:sldId id="728"/>
            <p14:sldId id="719"/>
            <p14:sldId id="720"/>
            <p14:sldId id="751"/>
            <p14:sldId id="752"/>
            <p14:sldId id="753"/>
            <p14:sldId id="721"/>
            <p14:sldId id="425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谢 庆麟" initials="谢" lastIdx="1" clrIdx="0"/>
  <p:cmAuthor id="2" name="苏 辉洪" initials="苏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B698"/>
    <a:srgbClr val="FFC000"/>
    <a:srgbClr val="56CB98"/>
    <a:srgbClr val="54B295"/>
    <a:srgbClr val="70D5AD"/>
    <a:srgbClr val="21EBC5"/>
    <a:srgbClr val="0033CC"/>
    <a:srgbClr val="0000FF"/>
    <a:srgbClr val="2D6151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13" autoAdjust="0"/>
    <p:restoredTop sz="77007" autoAdjust="0"/>
  </p:normalViewPr>
  <p:slideViewPr>
    <p:cSldViewPr snapToGrid="0">
      <p:cViewPr varScale="1">
        <p:scale>
          <a:sx n="99" d="100"/>
          <a:sy n="99" d="100"/>
        </p:scale>
        <p:origin x="1560" y="6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1" d="100"/>
          <a:sy n="61" d="100"/>
        </p:scale>
        <p:origin x="32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1B4F5B-CAD6-415E-B0A3-388C523803A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746DF4-5CBC-41F7-ADE3-2EEF87C6CE5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ea typeface="微软雅黑" panose="020B0503020204020204" pitchFamily="34" charset="-122"/>
              </a:defRPr>
            </a:lvl1pPr>
          </a:lstStyle>
          <a:p>
            <a:fld id="{56A0BE42-55FF-4530-9F3B-57DA19BA96BD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9620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ea typeface="微软雅黑" panose="020B0503020204020204" pitchFamily="34" charset="-122"/>
              </a:defRPr>
            </a:lvl1pPr>
          </a:lstStyle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sz="1200" b="0" i="0" kern="1200" dirty="0">
              <a:solidFill>
                <a:schemeClr val="tx1"/>
              </a:solidFill>
              <a:effectLst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661B-8AD1-4D4A-B33B-64792E549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1A913F-252E-4EB7-A1AE-8A0B16A290D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2275" y="963613"/>
            <a:ext cx="5953125" cy="334962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661B-8AD1-4D4A-B33B-64792E549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2275" y="963613"/>
            <a:ext cx="5953125" cy="334962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661B-8AD1-4D4A-B33B-64792E54996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777E2-66E8-41F6-A12B-78D8B17BF05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3190" y="228165"/>
            <a:ext cx="209667" cy="412367"/>
          </a:xfrm>
          <a:prstGeom prst="rect">
            <a:avLst/>
          </a:prstGeom>
          <a:solidFill>
            <a:srgbClr val="56B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283465" y="228165"/>
            <a:ext cx="109826" cy="412367"/>
          </a:xfrm>
          <a:prstGeom prst="rect">
            <a:avLst/>
          </a:prstGeom>
          <a:solidFill>
            <a:srgbClr val="56B6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238" y="0"/>
            <a:ext cx="6084475" cy="766989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5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241935" rtl="0" eaLnBrk="1" latinLnBrk="0" hangingPunct="1">
        <a:spcBef>
          <a:spcPct val="0"/>
        </a:spcBef>
        <a:buNone/>
        <a:defRPr sz="1165" b="0" i="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</p:titleStyle>
    <p:bodyStyle>
      <a:lvl1pPr marL="90805" indent="-90805" algn="l" defTabSz="241935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" b="0" i="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196850" indent="-75565" algn="l" defTabSz="241935" rtl="0" eaLnBrk="1" latinLnBrk="0" hangingPunct="1">
        <a:spcBef>
          <a:spcPct val="20000"/>
        </a:spcBef>
        <a:buFont typeface="Arial" panose="020B0604020202020204" pitchFamily="34" charset="0"/>
        <a:buChar char="–"/>
        <a:defRPr sz="740" b="0" i="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302260" indent="-60325" algn="l" defTabSz="241935" rtl="0" eaLnBrk="1" latinLnBrk="0" hangingPunct="1">
        <a:spcBef>
          <a:spcPct val="20000"/>
        </a:spcBef>
        <a:buFont typeface="Arial" panose="020B0604020202020204" pitchFamily="34" charset="0"/>
        <a:buChar char="•"/>
        <a:defRPr sz="635" b="0" i="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423545" indent="-60325" algn="l" defTabSz="241935" rtl="0" eaLnBrk="1" latinLnBrk="0" hangingPunct="1">
        <a:spcBef>
          <a:spcPct val="20000"/>
        </a:spcBef>
        <a:buFont typeface="Arial" panose="020B0604020202020204" pitchFamily="34" charset="0"/>
        <a:buChar char="–"/>
        <a:defRPr sz="530" b="0" i="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544195" indent="-60325" algn="l" defTabSz="241935" rtl="0" eaLnBrk="1" latinLnBrk="0" hangingPunct="1">
        <a:spcBef>
          <a:spcPct val="20000"/>
        </a:spcBef>
        <a:buFont typeface="Arial" panose="020B0604020202020204" pitchFamily="34" charset="0"/>
        <a:buChar char="»"/>
        <a:defRPr sz="530" b="0" i="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665480" indent="-60325" algn="l" defTabSz="24193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" kern="1200">
          <a:solidFill>
            <a:schemeClr val="tx1"/>
          </a:solidFill>
          <a:latin typeface="+mn-lt"/>
          <a:ea typeface="+mn-ea"/>
          <a:cs typeface="+mn-cs"/>
        </a:defRPr>
      </a:lvl6pPr>
      <a:lvl7pPr marL="786130" indent="-60325" algn="l" defTabSz="24193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" kern="1200">
          <a:solidFill>
            <a:schemeClr val="tx1"/>
          </a:solidFill>
          <a:latin typeface="+mn-lt"/>
          <a:ea typeface="+mn-ea"/>
          <a:cs typeface="+mn-cs"/>
        </a:defRPr>
      </a:lvl7pPr>
      <a:lvl8pPr marL="907415" indent="-60325" algn="l" defTabSz="24193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" kern="1200">
          <a:solidFill>
            <a:schemeClr val="tx1"/>
          </a:solidFill>
          <a:latin typeface="+mn-lt"/>
          <a:ea typeface="+mn-ea"/>
          <a:cs typeface="+mn-cs"/>
        </a:defRPr>
      </a:lvl8pPr>
      <a:lvl9pPr marL="1028065" indent="-60325" algn="l" defTabSz="24193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241935" rtl="0" eaLnBrk="1" latinLnBrk="0" hangingPunct="1">
        <a:defRPr sz="475" kern="1200">
          <a:solidFill>
            <a:schemeClr val="tx1"/>
          </a:solidFill>
          <a:latin typeface="+mn-lt"/>
          <a:ea typeface="+mn-ea"/>
          <a:cs typeface="+mn-cs"/>
        </a:defRPr>
      </a:lvl1pPr>
      <a:lvl2pPr marL="121285" algn="l" defTabSz="241935" rtl="0" eaLnBrk="1" latinLnBrk="0" hangingPunct="1">
        <a:defRPr sz="475" kern="1200">
          <a:solidFill>
            <a:schemeClr val="tx1"/>
          </a:solidFill>
          <a:latin typeface="+mn-lt"/>
          <a:ea typeface="+mn-ea"/>
          <a:cs typeface="+mn-cs"/>
        </a:defRPr>
      </a:lvl2pPr>
      <a:lvl3pPr marL="241935" algn="l" defTabSz="241935" rtl="0" eaLnBrk="1" latinLnBrk="0" hangingPunct="1">
        <a:defRPr sz="475" kern="1200">
          <a:solidFill>
            <a:schemeClr val="tx1"/>
          </a:solidFill>
          <a:latin typeface="+mn-lt"/>
          <a:ea typeface="+mn-ea"/>
          <a:cs typeface="+mn-cs"/>
        </a:defRPr>
      </a:lvl3pPr>
      <a:lvl4pPr marL="363220" algn="l" defTabSz="241935" rtl="0" eaLnBrk="1" latinLnBrk="0" hangingPunct="1">
        <a:defRPr sz="475" kern="1200">
          <a:solidFill>
            <a:schemeClr val="tx1"/>
          </a:solidFill>
          <a:latin typeface="+mn-lt"/>
          <a:ea typeface="+mn-ea"/>
          <a:cs typeface="+mn-cs"/>
        </a:defRPr>
      </a:lvl4pPr>
      <a:lvl5pPr marL="483870" algn="l" defTabSz="241935" rtl="0" eaLnBrk="1" latinLnBrk="0" hangingPunct="1">
        <a:defRPr sz="475" kern="1200">
          <a:solidFill>
            <a:schemeClr val="tx1"/>
          </a:solidFill>
          <a:latin typeface="+mn-lt"/>
          <a:ea typeface="+mn-ea"/>
          <a:cs typeface="+mn-cs"/>
        </a:defRPr>
      </a:lvl5pPr>
      <a:lvl6pPr marL="605155" algn="l" defTabSz="241935" rtl="0" eaLnBrk="1" latinLnBrk="0" hangingPunct="1">
        <a:defRPr sz="475" kern="1200">
          <a:solidFill>
            <a:schemeClr val="tx1"/>
          </a:solidFill>
          <a:latin typeface="+mn-lt"/>
          <a:ea typeface="+mn-ea"/>
          <a:cs typeface="+mn-cs"/>
        </a:defRPr>
      </a:lvl6pPr>
      <a:lvl7pPr marL="725805" algn="l" defTabSz="241935" rtl="0" eaLnBrk="1" latinLnBrk="0" hangingPunct="1">
        <a:defRPr sz="475" kern="1200">
          <a:solidFill>
            <a:schemeClr val="tx1"/>
          </a:solidFill>
          <a:latin typeface="+mn-lt"/>
          <a:ea typeface="+mn-ea"/>
          <a:cs typeface="+mn-cs"/>
        </a:defRPr>
      </a:lvl7pPr>
      <a:lvl8pPr marL="847090" algn="l" defTabSz="241935" rtl="0" eaLnBrk="1" latinLnBrk="0" hangingPunct="1">
        <a:defRPr sz="475" kern="1200">
          <a:solidFill>
            <a:schemeClr val="tx1"/>
          </a:solidFill>
          <a:latin typeface="+mn-lt"/>
          <a:ea typeface="+mn-ea"/>
          <a:cs typeface="+mn-cs"/>
        </a:defRPr>
      </a:lvl8pPr>
      <a:lvl9pPr marL="967740" algn="l" defTabSz="241935" rtl="0" eaLnBrk="1" latinLnBrk="0" hangingPunct="1">
        <a:defRPr sz="4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4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4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1580515"/>
            <a:ext cx="12192000" cy="4267835"/>
          </a:xfrm>
          <a:prstGeom prst="rect">
            <a:avLst/>
          </a:prstGeom>
          <a:gradFill>
            <a:gsLst>
              <a:gs pos="0">
                <a:srgbClr val="70B4C7">
                  <a:alpha val="62000"/>
                </a:srgb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rgbClr val="70B4C7"/>
              </a:gs>
              <a:gs pos="100000">
                <a:srgbClr val="7ECE89">
                  <a:alpha val="66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6600" b="1" kern="10000" spc="1200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95" y="2043964"/>
            <a:ext cx="12192000" cy="3569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4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云计算导论</a:t>
            </a:r>
            <a:r>
              <a:rPr lang="en-US" altLang="zh-CN" sz="44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-</a:t>
            </a:r>
            <a:r>
              <a:rPr lang="zh-CN" altLang="en-US" sz="44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实验</a:t>
            </a:r>
            <a:endParaRPr lang="zh-CN" altLang="en-US" sz="44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28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杨</a:t>
            </a:r>
            <a:r>
              <a:rPr lang="en-US" altLang="zh-CN" sz="32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 </a:t>
            </a:r>
            <a:r>
              <a:rPr lang="zh-CN" altLang="en-US" sz="32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淼        </a:t>
            </a:r>
            <a:r>
              <a:rPr lang="en-US" altLang="zh-CN" sz="32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2024.09</a:t>
            </a:r>
            <a:endParaRPr lang="en-US" altLang="zh-CN" sz="28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pPr algn="ctr"/>
            <a:endParaRPr lang="en-US" altLang="zh-CN" sz="2800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					</a:t>
            </a:r>
            <a:endParaRPr lang="zh-CN" altLang="en-US" sz="28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Tm="209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296164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1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shell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脚本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示例</a:t>
            </a:r>
            <a:endParaRPr lang="zh-CN" altLang="en-US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8000" y="797560"/>
            <a:ext cx="7390130" cy="5262880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#!/bin/bash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mkdir </a:t>
            </a:r>
            <a:r>
              <a:rPr lang="en-US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test_dir  </a:t>
            </a: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 创建目录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cd </a:t>
            </a:r>
            <a:r>
              <a:rPr lang="en-US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test_dir</a:t>
            </a:r>
            <a:r>
              <a:rPr lang="en-US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  </a:t>
            </a: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 切换到目录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touch report.txt</a:t>
            </a:r>
            <a:r>
              <a:rPr lang="en-US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  </a:t>
            </a: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 创建文件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echo "This is a report" &gt; report.txt</a:t>
            </a:r>
            <a:r>
              <a:rPr lang="en-US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 写入内容到文件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cat report.txt</a:t>
            </a:r>
            <a:r>
              <a:rPr lang="en-US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 查看文件内容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pwd</a:t>
            </a:r>
            <a:r>
              <a:rPr lang="en-US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 查看当前路径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34045" y="2061210"/>
            <a:ext cx="42278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运行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bash test_shell.sh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advTm="1718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44500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1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shell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脚本示例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-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外部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传参</a:t>
            </a:r>
            <a:endParaRPr lang="zh-CN" altLang="en-US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8000" y="797560"/>
            <a:ext cx="6777990" cy="5585460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#!/bin/bash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path=$1  # 接收第一个参数作为路径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file=$2  # 接收第二个参数作为文件名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mkdir $path  # 创建目录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cd $path  # 切换到目录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touch $file  # 创建文件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echo "This is a report" &gt; $file  # 写入内容到文件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cat $file  # 查看文件内容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pwd  # 查看当前路径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21880" y="2468880"/>
            <a:ext cx="51269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 dirty="0">
                <a:latin typeface="宋体" charset="0"/>
                <a:ea typeface="宋体" charset="0"/>
                <a:cs typeface="宋体" charset="0"/>
              </a:rPr>
              <a:t>运行</a:t>
            </a:r>
            <a:endParaRPr lang="zh-CN" altLang="en-US" sz="2400" dirty="0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en-US" altLang="zh-CN" sz="2400" dirty="0">
                <a:latin typeface="宋体" charset="0"/>
                <a:ea typeface="宋体" charset="0"/>
                <a:cs typeface="宋体" charset="0"/>
              </a:rPr>
              <a:t>bash test_shell.sh </a:t>
            </a:r>
            <a:r>
              <a:rPr lang="en-US" altLang="zh-CN" sz="2400" b="1" dirty="0">
                <a:latin typeface="宋体" charset="0"/>
                <a:ea typeface="宋体" charset="0"/>
                <a:cs typeface="宋体" charset="0"/>
                <a:sym typeface="+mn-ea"/>
              </a:rPr>
              <a:t>test_dir </a:t>
            </a:r>
            <a:r>
              <a:rPr lang="zh-CN" altLang="zh-CN" sz="2400" b="1" dirty="0">
                <a:latin typeface="宋体" charset="0"/>
                <a:ea typeface="宋体" charset="0"/>
                <a:cs typeface="宋体" charset="0"/>
                <a:sym typeface="+mn-ea"/>
              </a:rPr>
              <a:t>report.txt</a:t>
            </a:r>
            <a:endParaRPr lang="zh-CN" altLang="zh-CN" sz="2400" b="1" dirty="0">
              <a:latin typeface="宋体" charset="0"/>
              <a:ea typeface="宋体" charset="0"/>
              <a:cs typeface="宋体" charset="0"/>
              <a:sym typeface="+mn-ea"/>
            </a:endParaRPr>
          </a:p>
        </p:txBody>
      </p:sp>
    </p:spTree>
  </p:cSld>
  <p:clrMapOvr>
    <a:masterClrMapping/>
  </p:clrMapOvr>
  <p:transition advTm="1718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559879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1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shell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脚本示例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-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外部传参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-IF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判断</a:t>
            </a:r>
            <a:endParaRPr lang="zh-CN" altLang="en-US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8000" y="797560"/>
            <a:ext cx="6777990" cy="5585460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#!/bin/bash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 判断输入参数的数量是否等于2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+mn-ea"/>
                <a:ea typeface="微软雅黑" panose="020B0503020204020204" pitchFamily="34" charset="-122"/>
                <a:sym typeface="+mn-ea"/>
              </a:rPr>
              <a:t>if [ $# -ne 2 ]; then</a:t>
            </a:r>
            <a:endParaRPr lang="zh-CN" altLang="zh-CN" sz="24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+mn-ea"/>
                <a:ea typeface="微软雅黑" panose="020B0503020204020204" pitchFamily="34" charset="-122"/>
                <a:sym typeface="+mn-ea"/>
              </a:rPr>
              <a:t>    echo "用法: $0 &lt;路径&gt; &lt;文件名&gt;"</a:t>
            </a:r>
            <a:endParaRPr lang="zh-CN" altLang="zh-CN" sz="24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+mn-ea"/>
                <a:ea typeface="微软雅黑" panose="020B0503020204020204" pitchFamily="34" charset="-122"/>
                <a:sym typeface="+mn-ea"/>
              </a:rPr>
              <a:t>    exit 1  # 如果参数数量不等于2，退出脚本</a:t>
            </a:r>
            <a:endParaRPr lang="zh-CN" altLang="zh-CN" sz="24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latin typeface="+mn-ea"/>
                <a:ea typeface="微软雅黑" panose="020B0503020204020204" pitchFamily="34" charset="-122"/>
                <a:sym typeface="+mn-ea"/>
              </a:rPr>
              <a:t>fi</a:t>
            </a:r>
            <a:endParaRPr lang="zh-CN" altLang="zh-CN" sz="2400" b="1" dirty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path=$1  # 接收第一个参数作为路径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file=$2  # 接收第二个参数作为文件名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mkdir $path  # 创建目录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cd $path  # 切换到目录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touch $file  # 创建文件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echo "This is a report" &gt; $file  # 写入内容到文件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cat $file  # 查看文件内容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4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pwd  # 查看当前路径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21880" y="2468880"/>
            <a:ext cx="512699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 dirty="0">
                <a:latin typeface="宋体" charset="0"/>
                <a:ea typeface="宋体" charset="0"/>
                <a:cs typeface="宋体" charset="0"/>
              </a:rPr>
              <a:t>$# 是传入的参数数量</a:t>
            </a:r>
            <a:endParaRPr lang="zh-CN" altLang="en-US" sz="2400" dirty="0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en-US" altLang="zh-CN" sz="2400" dirty="0">
                <a:latin typeface="宋体" charset="0"/>
                <a:ea typeface="宋体" charset="0"/>
                <a:cs typeface="宋体" charset="0"/>
              </a:rPr>
              <a:t>-ne </a:t>
            </a:r>
            <a:r>
              <a:rPr lang="zh-CN" altLang="en-US" sz="2400" dirty="0">
                <a:latin typeface="宋体" charset="0"/>
                <a:ea typeface="宋体" charset="0"/>
                <a:cs typeface="宋体" charset="0"/>
              </a:rPr>
              <a:t>判断两个变量是否是不等</a:t>
            </a:r>
            <a:r>
              <a:rPr lang="zh-CN" altLang="en-US" sz="2400" dirty="0">
                <a:latin typeface="宋体" charset="0"/>
                <a:ea typeface="宋体" charset="0"/>
                <a:cs typeface="宋体" charset="0"/>
              </a:rPr>
              <a:t>的</a:t>
            </a:r>
            <a:endParaRPr lang="zh-CN" altLang="en-US" sz="2400" dirty="0">
              <a:latin typeface="宋体" charset="0"/>
              <a:ea typeface="宋体" charset="0"/>
              <a:cs typeface="宋体" charset="0"/>
            </a:endParaRPr>
          </a:p>
          <a:p>
            <a:pPr algn="l"/>
            <a:endParaRPr lang="zh-CN" altLang="en-US" sz="2400" dirty="0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 sz="2400" dirty="0">
                <a:latin typeface="宋体" charset="0"/>
                <a:ea typeface="宋体" charset="0"/>
                <a:cs typeface="宋体" charset="0"/>
              </a:rPr>
              <a:t>运行</a:t>
            </a:r>
            <a:endParaRPr lang="zh-CN" altLang="en-US" sz="2400" dirty="0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en-US" altLang="zh-CN" sz="2400" dirty="0">
                <a:latin typeface="宋体" charset="0"/>
                <a:ea typeface="宋体" charset="0"/>
                <a:cs typeface="宋体" charset="0"/>
              </a:rPr>
              <a:t>bash test_shell.sh </a:t>
            </a:r>
            <a:r>
              <a:rPr lang="en-US" altLang="zh-CN" sz="2400" b="1" dirty="0">
                <a:latin typeface="宋体" charset="0"/>
                <a:ea typeface="宋体" charset="0"/>
                <a:cs typeface="宋体" charset="0"/>
                <a:sym typeface="+mn-ea"/>
              </a:rPr>
              <a:t>test_dir </a:t>
            </a:r>
            <a:endParaRPr lang="zh-CN" altLang="zh-CN" sz="2400" b="1" dirty="0">
              <a:latin typeface="宋体" charset="0"/>
              <a:ea typeface="宋体" charset="0"/>
              <a:cs typeface="宋体" charset="0"/>
              <a:sym typeface="+mn-ea"/>
            </a:endParaRPr>
          </a:p>
        </p:txBody>
      </p:sp>
    </p:spTree>
  </p:cSld>
  <p:clrMapOvr>
    <a:masterClrMapping/>
  </p:clrMapOvr>
  <p:transition advTm="1718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714311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1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shell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脚本示例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-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外部传参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-IF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判断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-FOR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循环</a:t>
            </a:r>
            <a:endParaRPr lang="zh-CN" altLang="en-US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70865" y="797560"/>
            <a:ext cx="6777990" cy="5806440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#!/bin/bash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 判断输入参数的数量是否等于2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if [ $# -ne 2 ]; then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    echo "用法: $0 &lt;路径&gt; &lt;文件名&gt;"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    exit 1  # 如果参数数量不等于2，退出脚本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fi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path=$1  # 接收第一个参数作为路径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file=$2  # 接收第二个参数作为文件名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mkdir $path  # 创建目录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cd $path  # 切换到目录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touch $file  # 创建文件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# 使用for循环连续3次写入文件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for i in {1..3}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do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    echo "This is a report, line $i" &gt;&gt; $file  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done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cat $file  # 查看文件内容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pwd  # 查看当前路径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21880" y="2468880"/>
            <a:ext cx="512699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zh-CN" sz="2400" b="1" dirty="0">
                <a:latin typeface="+mn-ea"/>
                <a:ea typeface="微软雅黑" panose="020B0503020204020204" pitchFamily="34" charset="-122"/>
                <a:sym typeface="+mn-ea"/>
              </a:rPr>
              <a:t>echo "This is a report, line $i" &gt;&gt; $file  done</a:t>
            </a:r>
            <a:endParaRPr lang="zh-CN" altLang="zh-CN" sz="2400" b="1" dirty="0">
              <a:latin typeface="+mn-ea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zh-CN" sz="2400" b="1" dirty="0">
                <a:latin typeface="+mn-ea"/>
                <a:ea typeface="微软雅黑" panose="020B0503020204020204" pitchFamily="34" charset="-122"/>
                <a:sym typeface="+mn-ea"/>
              </a:rPr>
              <a:t>追加内容到文件并在每行末尾加上编号</a:t>
            </a:r>
            <a:endParaRPr lang="zh-CN" altLang="zh-CN" sz="24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2400" dirty="0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zh-CN" altLang="en-US" sz="2400" dirty="0">
                <a:latin typeface="宋体" charset="0"/>
                <a:ea typeface="宋体" charset="0"/>
                <a:cs typeface="宋体" charset="0"/>
              </a:rPr>
              <a:t>运行</a:t>
            </a:r>
            <a:endParaRPr lang="zh-CN" altLang="en-US" sz="2400" dirty="0">
              <a:latin typeface="宋体" charset="0"/>
              <a:ea typeface="宋体" charset="0"/>
              <a:cs typeface="宋体" charset="0"/>
            </a:endParaRPr>
          </a:p>
          <a:p>
            <a:pPr algn="l"/>
            <a:r>
              <a:rPr lang="en-US" altLang="zh-CN" sz="2400" dirty="0">
                <a:latin typeface="宋体" charset="0"/>
                <a:ea typeface="宋体" charset="0"/>
                <a:cs typeface="宋体" charset="0"/>
              </a:rPr>
              <a:t>bash test_shell.sh </a:t>
            </a:r>
            <a:r>
              <a:rPr lang="en-US" altLang="zh-CN" sz="2400" b="1" dirty="0">
                <a:latin typeface="宋体" charset="0"/>
                <a:ea typeface="宋体" charset="0"/>
                <a:cs typeface="宋体" charset="0"/>
                <a:sym typeface="+mn-ea"/>
              </a:rPr>
              <a:t>test_dir </a:t>
            </a:r>
            <a:r>
              <a:rPr lang="zh-CN" altLang="zh-CN" sz="2400" b="1" dirty="0">
                <a:latin typeface="宋体" charset="0"/>
                <a:ea typeface="宋体" charset="0"/>
                <a:cs typeface="宋体" charset="0"/>
                <a:sym typeface="+mn-ea"/>
              </a:rPr>
              <a:t>report.txt</a:t>
            </a:r>
            <a:endParaRPr lang="zh-CN" altLang="zh-CN" sz="2400" b="1" dirty="0">
              <a:latin typeface="宋体" charset="0"/>
              <a:ea typeface="宋体" charset="0"/>
              <a:cs typeface="宋体" charset="0"/>
              <a:sym typeface="+mn-ea"/>
            </a:endParaRPr>
          </a:p>
        </p:txBody>
      </p:sp>
    </p:spTree>
  </p:cSld>
  <p:clrMapOvr>
    <a:masterClrMapping/>
  </p:clrMapOvr>
  <p:transition advTm="1718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229362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1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shell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练习</a:t>
            </a:r>
            <a:endParaRPr lang="zh-CN" altLang="en-US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85420" y="967105"/>
            <a:ext cx="3942080" cy="5677535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sz="2000" b="1" kern="100" dirty="0">
                <a:solidFill>
                  <a:schemeClr val="tx1"/>
                </a:solidFill>
                <a:latin typeface="Arial Bold" panose="020B0604020202020204" charset="0"/>
                <a:cs typeface="Arial Bold" panose="020B0604020202020204" charset="0"/>
                <a:sym typeface="+mn-ea"/>
              </a:rPr>
              <a:t>练习</a:t>
            </a:r>
            <a:r>
              <a:rPr lang="en-US" altLang="zh-CN" sz="2000" b="1" kern="100" dirty="0">
                <a:solidFill>
                  <a:schemeClr val="tx1"/>
                </a:solidFill>
                <a:latin typeface="Arial Bold" panose="020B0604020202020204" charset="0"/>
                <a:cs typeface="Arial Bold" panose="020B0604020202020204" charset="0"/>
                <a:sym typeface="+mn-ea"/>
              </a:rPr>
              <a:t>1 </a:t>
            </a:r>
            <a:endParaRPr lang="en-US" altLang="zh-CN" sz="2000" b="1" kern="100" dirty="0">
              <a:solidFill>
                <a:schemeClr val="tx1"/>
              </a:solidFill>
              <a:latin typeface="Arial Bold" panose="020B0604020202020204" charset="0"/>
              <a:cs typeface="Arial Bold" panose="020B060402020202020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1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）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判断是否已经存在</a:t>
            </a:r>
            <a:r>
              <a:rPr lang="en-US" altLang="zh-CN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files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文件夹，如果已存在，则直接进入该文件夹，否则新建文件夹（if [ -d "files" ]</a:t>
            </a:r>
            <a:r>
              <a:rPr lang="en-US" altLang="zh-CN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 else fi </a:t>
            </a:r>
            <a:endParaRPr lang="en-US" altLang="zh-CN" kern="100" dirty="0">
              <a:solidFill>
                <a:schemeClr val="tx1"/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-d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表示是否存在该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文件夹）</a:t>
            </a:r>
            <a:endParaRPr kern="100" dirty="0">
              <a:solidFill>
                <a:schemeClr val="tx1"/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2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）</a:t>
            </a:r>
            <a:r>
              <a:rPr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进入 files </a:t>
            </a:r>
            <a:r>
              <a:rPr lang="zh-CN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文件夹</a:t>
            </a:r>
            <a:endParaRPr lang="zh-CN" kern="100" dirty="0">
              <a:solidFill>
                <a:schemeClr val="tx1"/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3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）</a:t>
            </a:r>
            <a:r>
              <a:rPr lang="zh-CN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循环</a:t>
            </a:r>
            <a:r>
              <a:rPr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创建</a:t>
            </a:r>
            <a:r>
              <a:rPr 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3</a:t>
            </a:r>
            <a:r>
              <a:rPr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个文件</a:t>
            </a:r>
            <a:r>
              <a:rPr 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 file1.txt file2.txt file3.txt</a:t>
            </a:r>
            <a:endParaRPr kern="100" dirty="0">
              <a:solidFill>
                <a:schemeClr val="tx1"/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4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）</a:t>
            </a:r>
            <a:r>
              <a:rPr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重命名 file</a:t>
            </a:r>
            <a:r>
              <a:rPr 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1</a:t>
            </a:r>
            <a:r>
              <a:rPr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.txt 为 new_file</a:t>
            </a:r>
            <a:r>
              <a:rPr 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1</a:t>
            </a:r>
            <a:r>
              <a:rPr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.txt</a:t>
            </a:r>
            <a:endParaRPr kern="100" dirty="0">
              <a:solidFill>
                <a:schemeClr val="tx1"/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5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）向</a:t>
            </a:r>
            <a:r>
              <a:rPr lang="en-US" altLang="zh-CN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file1.txt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输入“</a:t>
            </a:r>
            <a:r>
              <a:rPr lang="en-US" altLang="zh-CN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Hello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”</a:t>
            </a:r>
            <a:endParaRPr lang="zh-CN" altLang="en-US" kern="100" dirty="0">
              <a:solidFill>
                <a:schemeClr val="tx1"/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6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）查看</a:t>
            </a:r>
            <a:r>
              <a:rPr lang="en-US" altLang="zh-CN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file1.txt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内容</a:t>
            </a:r>
            <a:endParaRPr kern="100" dirty="0">
              <a:solidFill>
                <a:schemeClr val="tx1"/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7</a:t>
            </a:r>
            <a:r>
              <a:rPr lang="zh-CN" altLang="en-US"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）</a:t>
            </a:r>
            <a:r>
              <a:rPr kern="100" dirty="0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  <a:sym typeface="+mn-ea"/>
              </a:rPr>
              <a:t>查看目录中的文件</a:t>
            </a:r>
            <a:endParaRPr kern="100" dirty="0">
              <a:solidFill>
                <a:schemeClr val="tx1"/>
              </a:solidFill>
              <a:latin typeface="宋体" charset="0"/>
              <a:ea typeface="宋体" charset="0"/>
              <a:cs typeface="宋体" charset="0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4308475" y="967105"/>
            <a:ext cx="4492625" cy="5676900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b="1" kern="100" dirty="0">
                <a:solidFill>
                  <a:schemeClr val="tx1"/>
                </a:solidFill>
                <a:latin typeface="Arial Bold" panose="020B0604020202020204" charset="0"/>
                <a:cs typeface="Arial Bold" panose="020B0604020202020204" charset="0"/>
                <a:sym typeface="+mn-ea"/>
              </a:rPr>
              <a:t>练习</a:t>
            </a:r>
            <a:r>
              <a:rPr lang="en-US" altLang="zh-CN" b="1" kern="100" dirty="0">
                <a:solidFill>
                  <a:schemeClr val="tx1"/>
                </a:solidFill>
                <a:latin typeface="Arial Bold" panose="020B0604020202020204" charset="0"/>
                <a:cs typeface="Arial Bold" panose="020B0604020202020204" charset="0"/>
                <a:sym typeface="+mn-ea"/>
              </a:rPr>
              <a:t>2 </a:t>
            </a:r>
            <a:r>
              <a:rPr lang="zh-CN" altLang="en-US" b="1" kern="100" dirty="0">
                <a:solidFill>
                  <a:schemeClr val="tx1"/>
                </a:solidFill>
                <a:latin typeface="Arial Bold" panose="020B0604020202020204" charset="0"/>
                <a:cs typeface="Arial Bold" panose="020B0604020202020204" charset="0"/>
                <a:sym typeface="+mn-ea"/>
              </a:rPr>
              <a:t>计算目录下的所有文件的大小之和</a:t>
            </a:r>
            <a:endParaRPr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en-US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提示：</a:t>
            </a:r>
            <a:r>
              <a:rPr lang="en-US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1</a:t>
            </a:r>
            <a:r>
              <a:rPr lang="zh-CN" altLang="en-US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）</a:t>
            </a:r>
            <a:r>
              <a:rPr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使用 for 循环遍历</a:t>
            </a:r>
            <a:r>
              <a:rPr lang="en-US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files</a:t>
            </a:r>
            <a:r>
              <a:rPr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目录下的所有文件</a:t>
            </a:r>
            <a:r>
              <a:rPr lang="zh-CN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，通过以下代码遍历文件夹下的所有文件（其中</a:t>
            </a:r>
            <a:r>
              <a:rPr lang="en-US" altLang="zh-CN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*</a:t>
            </a:r>
            <a:r>
              <a:rPr lang="zh-CN" altLang="en-US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表示通配符：所有</a:t>
            </a:r>
            <a:r>
              <a:rPr lang="zh-CN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）</a:t>
            </a:r>
            <a:endParaRPr lang="zh-CN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for file in </a:t>
            </a:r>
            <a:r>
              <a:rPr lang="en-US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files/</a:t>
            </a:r>
            <a:r>
              <a:rPr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*</a:t>
            </a:r>
            <a:endParaRPr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do</a:t>
            </a:r>
            <a:endParaRPr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 </a:t>
            </a:r>
            <a:r>
              <a:rPr lang="en-US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   xxx</a:t>
            </a:r>
            <a:endParaRPr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done</a:t>
            </a:r>
            <a:endParaRPr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2</a:t>
            </a:r>
            <a:r>
              <a:rPr lang="zh-CN" altLang="en-US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）</a:t>
            </a:r>
            <a:r>
              <a:rPr lang="zh-CN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通过</a:t>
            </a:r>
            <a:r>
              <a:rPr lang="en-US" altLang="zh-CN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 </a:t>
            </a:r>
            <a:r>
              <a:rPr lang="zh-CN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$(stat -c%s "$file")</a:t>
            </a:r>
            <a:r>
              <a:rPr lang="en-US" altLang="zh-CN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获取某个文件的大小并赋值给累加变量</a:t>
            </a:r>
            <a:endParaRPr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9121140" y="967740"/>
            <a:ext cx="3070860" cy="5676265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sz="2000" b="1" kern="100" dirty="0">
                <a:solidFill>
                  <a:schemeClr val="tx1"/>
                </a:solidFill>
                <a:latin typeface="Arial Bold" panose="020B0604020202020204" charset="0"/>
                <a:cs typeface="Arial Bold" panose="020B0604020202020204" charset="0"/>
                <a:sym typeface="+mn-ea"/>
              </a:rPr>
              <a:t>练习</a:t>
            </a:r>
            <a:r>
              <a:rPr lang="en-US" sz="2000" b="1" kern="100" dirty="0">
                <a:solidFill>
                  <a:schemeClr val="tx1"/>
                </a:solidFill>
                <a:latin typeface="Arial Bold" panose="020B0604020202020204" charset="0"/>
                <a:cs typeface="Arial Bold" panose="020B0604020202020204" charset="0"/>
                <a:sym typeface="+mn-ea"/>
              </a:rPr>
              <a:t>3</a:t>
            </a:r>
            <a:endParaRPr lang="en-US" sz="2000" b="1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使用外部传参的方式实现练习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1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和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2</a:t>
            </a:r>
            <a:endParaRPr lang="en-US" altLang="zh-CN"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将练习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1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中的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files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文件夹名称以及创建的文件数量通过外部传参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实现</a:t>
            </a:r>
            <a:endParaRPr lang="zh-CN" altLang="en-US"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将练习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2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中的文件目录通过外部传参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实现</a:t>
            </a:r>
            <a:endParaRPr lang="zh-CN" altLang="en-US"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p:transition advTm="1718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019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69" y="306"/>
            <a:ext cx="12190196" cy="6858000"/>
          </a:xfrm>
          <a:prstGeom prst="rect">
            <a:avLst/>
          </a:prstGeom>
          <a:gradFill>
            <a:gsLst>
              <a:gs pos="0">
                <a:srgbClr val="70B4C7">
                  <a:alpha val="62000"/>
                </a:srgb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rgbClr val="70B4C7"/>
              </a:gs>
              <a:gs pos="100000">
                <a:srgbClr val="7ECE89">
                  <a:alpha val="66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19885" fontAlgn="base">
              <a:lnSpc>
                <a:spcPts val="1125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9000" dirty="0">
              <a:solidFill>
                <a:schemeClr val="bg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35580" y="2467610"/>
            <a:ext cx="67221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感谢聆听！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advTm="62517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552956" y="2488402"/>
            <a:ext cx="20313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目录页</a:t>
            </a:r>
            <a:endParaRPr lang="zh-CN" altLang="en-US" sz="4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52956" y="3355976"/>
            <a:ext cx="1423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3230" y="18288"/>
            <a:ext cx="5801494" cy="6857996"/>
            <a:chOff x="13230" y="18288"/>
            <a:chExt cx="5801494" cy="6857996"/>
          </a:xfrm>
        </p:grpSpPr>
        <p:pic>
          <p:nvPicPr>
            <p:cNvPr id="23" name="图片 22" descr="雪地上的白云&#10;&#10;描述已自动生成"/>
            <p:cNvPicPr>
              <a:picLocks noChangeAspect="1"/>
            </p:cNvPicPr>
            <p:nvPr/>
          </p:nvPicPr>
          <p:blipFill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133" r="9935" b="474"/>
            <a:stretch>
              <a:fillRect/>
            </a:stretch>
          </p:blipFill>
          <p:spPr>
            <a:xfrm>
              <a:off x="13230" y="18288"/>
              <a:ext cx="5795076" cy="6839711"/>
            </a:xfrm>
            <a:custGeom>
              <a:avLst/>
              <a:gdLst>
                <a:gd name="connsiteX0" fmla="*/ 0 w 5795076"/>
                <a:gd name="connsiteY0" fmla="*/ 0 h 6793992"/>
                <a:gd name="connsiteX1" fmla="*/ 5795076 w 5795076"/>
                <a:gd name="connsiteY1" fmla="*/ 0 h 6793992"/>
                <a:gd name="connsiteX2" fmla="*/ 4496628 w 5795076"/>
                <a:gd name="connsiteY2" fmla="*/ 6793992 h 6793992"/>
                <a:gd name="connsiteX3" fmla="*/ 0 w 5795076"/>
                <a:gd name="connsiteY3" fmla="*/ 6775704 h 679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95076" h="6793992">
                  <a:moveTo>
                    <a:pt x="0" y="0"/>
                  </a:moveTo>
                  <a:lnTo>
                    <a:pt x="5795076" y="0"/>
                  </a:lnTo>
                  <a:lnTo>
                    <a:pt x="4496628" y="6793992"/>
                  </a:lnTo>
                  <a:lnTo>
                    <a:pt x="0" y="6775704"/>
                  </a:lnTo>
                  <a:close/>
                </a:path>
              </a:pathLst>
            </a:custGeom>
          </p:spPr>
        </p:pic>
        <p:sp>
          <p:nvSpPr>
            <p:cNvPr id="26" name="矩形 27"/>
            <p:cNvSpPr/>
            <p:nvPr/>
          </p:nvSpPr>
          <p:spPr>
            <a:xfrm>
              <a:off x="19648" y="18288"/>
              <a:ext cx="5795076" cy="6857996"/>
            </a:xfrm>
            <a:custGeom>
              <a:avLst/>
              <a:gdLst>
                <a:gd name="connsiteX0" fmla="*/ 0 w 5255580"/>
                <a:gd name="connsiteY0" fmla="*/ 0 h 6775704"/>
                <a:gd name="connsiteX1" fmla="*/ 5255580 w 5255580"/>
                <a:gd name="connsiteY1" fmla="*/ 0 h 6775704"/>
                <a:gd name="connsiteX2" fmla="*/ 5255580 w 5255580"/>
                <a:gd name="connsiteY2" fmla="*/ 6775704 h 6775704"/>
                <a:gd name="connsiteX3" fmla="*/ 0 w 5255580"/>
                <a:gd name="connsiteY3" fmla="*/ 6775704 h 6775704"/>
                <a:gd name="connsiteX4" fmla="*/ 0 w 5255580"/>
                <a:gd name="connsiteY4" fmla="*/ 0 h 6775704"/>
                <a:gd name="connsiteX0-1" fmla="*/ 0 w 5255580"/>
                <a:gd name="connsiteY0-2" fmla="*/ 0 h 6775704"/>
                <a:gd name="connsiteX1-3" fmla="*/ 5255580 w 5255580"/>
                <a:gd name="connsiteY1-4" fmla="*/ 0 h 6775704"/>
                <a:gd name="connsiteX2-5" fmla="*/ 4076004 w 5255580"/>
                <a:gd name="connsiteY2-6" fmla="*/ 6775704 h 6775704"/>
                <a:gd name="connsiteX3-7" fmla="*/ 0 w 5255580"/>
                <a:gd name="connsiteY3-8" fmla="*/ 6775704 h 6775704"/>
                <a:gd name="connsiteX4-9" fmla="*/ 0 w 5255580"/>
                <a:gd name="connsiteY4-10" fmla="*/ 0 h 6775704"/>
                <a:gd name="connsiteX0-11" fmla="*/ 0 w 5795076"/>
                <a:gd name="connsiteY0-12" fmla="*/ 0 h 6775704"/>
                <a:gd name="connsiteX1-13" fmla="*/ 5795076 w 5795076"/>
                <a:gd name="connsiteY1-14" fmla="*/ 0 h 6775704"/>
                <a:gd name="connsiteX2-15" fmla="*/ 4076004 w 5795076"/>
                <a:gd name="connsiteY2-16" fmla="*/ 6775704 h 6775704"/>
                <a:gd name="connsiteX3-17" fmla="*/ 0 w 5795076"/>
                <a:gd name="connsiteY3-18" fmla="*/ 6775704 h 6775704"/>
                <a:gd name="connsiteX4-19" fmla="*/ 0 w 5795076"/>
                <a:gd name="connsiteY4-20" fmla="*/ 0 h 6775704"/>
                <a:gd name="connsiteX0-21" fmla="*/ 0 w 5795076"/>
                <a:gd name="connsiteY0-22" fmla="*/ 0 h 6803136"/>
                <a:gd name="connsiteX1-23" fmla="*/ 5795076 w 5795076"/>
                <a:gd name="connsiteY1-24" fmla="*/ 0 h 6803136"/>
                <a:gd name="connsiteX2-25" fmla="*/ 4368612 w 5795076"/>
                <a:gd name="connsiteY2-26" fmla="*/ 6803136 h 6803136"/>
                <a:gd name="connsiteX3-27" fmla="*/ 0 w 5795076"/>
                <a:gd name="connsiteY3-28" fmla="*/ 6775704 h 6803136"/>
                <a:gd name="connsiteX4-29" fmla="*/ 0 w 5795076"/>
                <a:gd name="connsiteY4-30" fmla="*/ 0 h 6803136"/>
                <a:gd name="connsiteX0-31" fmla="*/ 0 w 5795076"/>
                <a:gd name="connsiteY0-32" fmla="*/ 0 h 6793992"/>
                <a:gd name="connsiteX1-33" fmla="*/ 5795076 w 5795076"/>
                <a:gd name="connsiteY1-34" fmla="*/ 0 h 6793992"/>
                <a:gd name="connsiteX2-35" fmla="*/ 4496628 w 5795076"/>
                <a:gd name="connsiteY2-36" fmla="*/ 6793992 h 6793992"/>
                <a:gd name="connsiteX3-37" fmla="*/ 0 w 5795076"/>
                <a:gd name="connsiteY3-38" fmla="*/ 6775704 h 6793992"/>
                <a:gd name="connsiteX4-39" fmla="*/ 0 w 5795076"/>
                <a:gd name="connsiteY4-40" fmla="*/ 0 h 679399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795076" h="6793992">
                  <a:moveTo>
                    <a:pt x="0" y="0"/>
                  </a:moveTo>
                  <a:lnTo>
                    <a:pt x="5795076" y="0"/>
                  </a:lnTo>
                  <a:lnTo>
                    <a:pt x="4496628" y="6793992"/>
                  </a:lnTo>
                  <a:lnTo>
                    <a:pt x="0" y="67757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B698">
                <a:alpha val="7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70651" y="2488402"/>
              <a:ext cx="203132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目录页</a:t>
              </a:r>
              <a:endPara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170651" y="3355976"/>
              <a:ext cx="14237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>
                      <a:alpha val="6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en-US" altLang="zh-CN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800119" y="2707172"/>
            <a:ext cx="5693399" cy="424800"/>
            <a:chOff x="1807265" y="2935089"/>
            <a:chExt cx="5693399" cy="424800"/>
          </a:xfrm>
        </p:grpSpPr>
        <p:sp>
          <p:nvSpPr>
            <p:cNvPr id="49" name="圆角矩形 48"/>
            <p:cNvSpPr/>
            <p:nvPr/>
          </p:nvSpPr>
          <p:spPr>
            <a:xfrm>
              <a:off x="1807265" y="2935089"/>
              <a:ext cx="5693399" cy="394200"/>
            </a:xfrm>
            <a:prstGeom prst="roundRect">
              <a:avLst>
                <a:gd name="adj" fmla="val 20658"/>
              </a:avLst>
            </a:prstGeom>
            <a:solidFill>
              <a:srgbClr val="E6E6E6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881814" y="2945869"/>
              <a:ext cx="2031365" cy="4140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2100" spc="225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2.2</a:t>
              </a:r>
              <a:r>
                <a:rPr lang="zh-CN" altLang="en-US" sz="2100" spc="225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 </a:t>
              </a:r>
              <a:r>
                <a:rPr lang="en-US" altLang="zh-CN" sz="2100" spc="225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bash</a:t>
              </a:r>
              <a:r>
                <a:rPr lang="zh-CN" altLang="en-US" sz="2100" spc="225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脚本</a:t>
              </a:r>
              <a:endParaRPr lang="zh-CN" altLang="en-US" sz="2100" spc="225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800119" y="1667677"/>
            <a:ext cx="5693399" cy="424800"/>
            <a:chOff x="1807265" y="2935089"/>
            <a:chExt cx="5693399" cy="424800"/>
          </a:xfrm>
        </p:grpSpPr>
        <p:sp>
          <p:nvSpPr>
            <p:cNvPr id="12" name="圆角矩形 11"/>
            <p:cNvSpPr/>
            <p:nvPr/>
          </p:nvSpPr>
          <p:spPr>
            <a:xfrm>
              <a:off x="1807265" y="2935089"/>
              <a:ext cx="5693399" cy="394200"/>
            </a:xfrm>
            <a:prstGeom prst="roundRect">
              <a:avLst>
                <a:gd name="adj" fmla="val 20658"/>
              </a:avLst>
            </a:prstGeom>
            <a:solidFill>
              <a:srgbClr val="E6E6E6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881814" y="2945869"/>
              <a:ext cx="2809875" cy="4140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2100" spc="225" dirty="0">
                  <a:solidFill>
                    <a:schemeClr val="tx1"/>
                  </a:solidFill>
                  <a:sym typeface="+mn-ea"/>
                </a:rPr>
                <a:t>2.1</a:t>
              </a:r>
              <a:r>
                <a:rPr lang="zh-CN" altLang="en-US" sz="2100" spc="225" dirty="0">
                  <a:solidFill>
                    <a:schemeClr val="tx1"/>
                  </a:solidFill>
                  <a:sym typeface="+mn-ea"/>
                </a:rPr>
                <a:t> 远程登陆</a:t>
              </a:r>
              <a:r>
                <a:rPr lang="zh-CN" altLang="en-US" sz="2100" spc="225" dirty="0">
                  <a:solidFill>
                    <a:schemeClr val="tx1"/>
                  </a:solidFill>
                  <a:sym typeface="+mn-ea"/>
                </a:rPr>
                <a:t>服务器</a:t>
              </a:r>
              <a:endParaRPr lang="zh-CN" altLang="en-US" sz="2100" spc="225" dirty="0">
                <a:solidFill>
                  <a:schemeClr val="tx1"/>
                </a:solidFill>
                <a:sym typeface="+mn-ea"/>
              </a:endParaRPr>
            </a:p>
          </p:txBody>
        </p:sp>
      </p:grpSp>
    </p:spTree>
  </p:cSld>
  <p:clrMapOvr>
    <a:masterClrMapping/>
  </p:clrMapOvr>
  <p:transition advTm="317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306959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1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Linux</a:t>
            </a:r>
            <a:r>
              <a:rPr lang="zh-CN" sz="2400" b="1" spc="225" dirty="0">
                <a:solidFill>
                  <a:schemeClr val="tx1"/>
                </a:solidFill>
                <a:sym typeface="+mn-ea"/>
              </a:rPr>
              <a:t>其他</a:t>
            </a:r>
            <a:r>
              <a:rPr lang="zh-CN" sz="2400" b="1" spc="225" dirty="0">
                <a:solidFill>
                  <a:schemeClr val="tx1"/>
                </a:solidFill>
                <a:sym typeface="+mn-ea"/>
              </a:rPr>
              <a:t>命令</a:t>
            </a:r>
            <a:endParaRPr lang="zh-CN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8000" y="1101725"/>
            <a:ext cx="11176000" cy="5335270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endParaRPr lang="en-US" altLang="zh-CN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7540" y="1207770"/>
            <a:ext cx="10688320" cy="4954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命令选项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移动或者复制文件夹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mv -r xxx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 -r xxx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通配符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移动或者复制所有名字含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file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的文件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 file* /xxx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安装软件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sudo apt-get install xxx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sudo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表示管理员模式运行，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apt-get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表示安装软件的命令，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install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表示命令选项，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remove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表示卸载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advTm="1718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440563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1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zh-CN" sz="2400" b="1" spc="225" dirty="0">
                <a:solidFill>
                  <a:schemeClr val="tx1"/>
                </a:solidFill>
                <a:sym typeface="+mn-ea"/>
              </a:rPr>
              <a:t>远程登陆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Linux</a:t>
            </a:r>
            <a:r>
              <a:rPr lang="zh-CN" sz="2400" b="1" spc="225" dirty="0">
                <a:solidFill>
                  <a:schemeClr val="tx1"/>
                </a:solidFill>
                <a:sym typeface="+mn-ea"/>
              </a:rPr>
              <a:t>云服务器</a:t>
            </a:r>
            <a:endParaRPr lang="zh-CN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8000" y="1213485"/>
            <a:ext cx="11176000" cy="4431030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sz="2000" b="1" spc="225" dirty="0">
                <a:solidFill>
                  <a:schemeClr val="tx1"/>
                </a:solidFill>
                <a:sym typeface="+mn-ea"/>
              </a:rPr>
              <a:t>远程登陆</a:t>
            </a:r>
            <a:r>
              <a:rPr lang="en-US" altLang="zh-CN" sz="2000" b="1" spc="225" dirty="0">
                <a:solidFill>
                  <a:schemeClr val="tx1"/>
                </a:solidFill>
                <a:sym typeface="+mn-ea"/>
              </a:rPr>
              <a:t>Linux</a:t>
            </a:r>
            <a:r>
              <a:rPr lang="zh-CN" sz="2000" b="1" spc="225" dirty="0">
                <a:solidFill>
                  <a:schemeClr val="tx1"/>
                </a:solidFill>
                <a:sym typeface="+mn-ea"/>
              </a:rPr>
              <a:t>云服务器</a:t>
            </a:r>
            <a:endParaRPr lang="zh-CN" sz="2000" b="1" spc="225" dirty="0">
              <a:solidFill>
                <a:schemeClr val="tx1"/>
              </a:solidFill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endParaRPr lang="zh-CN" sz="2000" b="1" spc="225" dirty="0">
              <a:solidFill>
                <a:schemeClr val="tx1"/>
              </a:solidFill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endParaRPr lang="zh-CN" sz="2000" b="1" spc="225" dirty="0">
              <a:solidFill>
                <a:schemeClr val="tx1"/>
              </a:solidFill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使用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mobaxterm</a:t>
            </a:r>
            <a:endParaRPr lang="en-US" altLang="zh-CN"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输入：</a:t>
            </a:r>
            <a:r>
              <a:rPr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ssh root@8.134.109.195</a:t>
            </a:r>
            <a:endParaRPr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ssh </a:t>
            </a:r>
            <a:r>
              <a:rPr 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-p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端口号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 </a:t>
            </a:r>
            <a:r>
              <a:rPr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root@8.134.109.195</a:t>
            </a:r>
            <a:r>
              <a:rPr 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    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端口号默认为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22</a:t>
            </a:r>
            <a:endParaRPr lang="en-US" altLang="zh-CN"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p:transition advTm="1718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440563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1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zh-CN" sz="2400" b="1" spc="225" dirty="0">
                <a:solidFill>
                  <a:schemeClr val="tx1"/>
                </a:solidFill>
                <a:sym typeface="+mn-ea"/>
              </a:rPr>
              <a:t>远程登陆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Linux</a:t>
            </a:r>
            <a:r>
              <a:rPr lang="zh-CN" sz="2400" b="1" spc="225" dirty="0">
                <a:solidFill>
                  <a:schemeClr val="tx1"/>
                </a:solidFill>
                <a:sym typeface="+mn-ea"/>
              </a:rPr>
              <a:t>云服务器</a:t>
            </a:r>
            <a:endParaRPr lang="zh-CN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8000" y="1101725"/>
            <a:ext cx="11176000" cy="5335270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sz="2000" b="1" spc="225" dirty="0">
                <a:solidFill>
                  <a:schemeClr val="tx1"/>
                </a:solidFill>
                <a:sym typeface="+mn-ea"/>
              </a:rPr>
              <a:t>远程向</a:t>
            </a:r>
            <a:r>
              <a:rPr lang="en-US" altLang="zh-CN" sz="2000" b="1" spc="225" dirty="0">
                <a:solidFill>
                  <a:schemeClr val="tx1"/>
                </a:solidFill>
                <a:sym typeface="+mn-ea"/>
              </a:rPr>
              <a:t>Linux</a:t>
            </a:r>
            <a:r>
              <a:rPr lang="zh-CN" sz="2000" b="1" spc="225" dirty="0">
                <a:solidFill>
                  <a:schemeClr val="tx1"/>
                </a:solidFill>
                <a:sym typeface="+mn-ea"/>
              </a:rPr>
              <a:t>云服务器传文件（</a:t>
            </a:r>
            <a:r>
              <a:rPr lang="en-US" altLang="zh-CN" sz="2000" b="1" spc="225" dirty="0">
                <a:solidFill>
                  <a:schemeClr val="tx1"/>
                </a:solidFill>
                <a:sym typeface="+mn-ea"/>
              </a:rPr>
              <a:t>scp</a:t>
            </a:r>
            <a:r>
              <a:rPr lang="zh-CN" sz="2000" b="1" spc="225" dirty="0">
                <a:solidFill>
                  <a:schemeClr val="tx1"/>
                </a:solidFill>
                <a:sym typeface="+mn-ea"/>
              </a:rPr>
              <a:t>）</a:t>
            </a:r>
            <a:endParaRPr lang="zh-CN" sz="2000" b="1" spc="225" dirty="0">
              <a:solidFill>
                <a:schemeClr val="tx1"/>
              </a:solidFill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sz="2000" spc="225" dirty="0">
                <a:solidFill>
                  <a:schemeClr val="tx1"/>
                </a:solidFill>
                <a:sym typeface="+mn-ea"/>
              </a:rPr>
              <a:t>使用方法：scp [可选参数] file_source file_target </a:t>
            </a:r>
            <a:endParaRPr lang="zh-CN" sz="2000" spc="225" dirty="0">
              <a:solidFill>
                <a:schemeClr val="tx1"/>
              </a:solidFill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输入示例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(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上传单个文件</a:t>
            </a: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)</a:t>
            </a:r>
            <a:r>
              <a:rPr lang="zh-CN" altLang="en-US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：</a:t>
            </a:r>
            <a:endParaRPr lang="zh-CN" altLang="en-US"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touch test.txt</a:t>
            </a:r>
            <a:endParaRPr lang="zh-CN" altLang="en-US"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scp test.txt </a:t>
            </a:r>
            <a:r>
              <a:rPr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root@8.134.109.195</a:t>
            </a:r>
            <a:r>
              <a:rPr 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:/root</a:t>
            </a:r>
            <a:endParaRPr lang="en-US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endParaRPr lang="en-US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输入示例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(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上传单个文件夹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):</a:t>
            </a:r>
            <a:endParaRPr lang="en-US" altLang="zh-CN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mkdir test</a:t>
            </a:r>
            <a:endParaRPr lang="en-US" altLang="zh-CN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scp -r test.txt </a:t>
            </a:r>
            <a:r>
              <a:rPr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root@8.134.109.195</a:t>
            </a:r>
            <a:r>
              <a:rPr 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:/root</a:t>
            </a:r>
            <a:endParaRPr lang="en-US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-r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表示递归选项，通常在对文件夹操作时使用，如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mv -r, cp -r</a:t>
            </a:r>
            <a:endParaRPr lang="en-US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endParaRPr lang="en-US" altLang="zh-CN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p:transition advTm="1718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214122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1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zh-CN" sz="2400" b="1" spc="225" dirty="0">
                <a:solidFill>
                  <a:schemeClr val="tx1"/>
                </a:solidFill>
                <a:sym typeface="+mn-ea"/>
              </a:rPr>
              <a:t>练习作业</a:t>
            </a:r>
            <a:endParaRPr lang="zh-CN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08000" y="1101725"/>
            <a:ext cx="11176000" cy="5335270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1. 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本地新建一个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学号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.txt 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文件，并上传至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云服务器</a:t>
            </a:r>
            <a:endParaRPr lang="zh-CN" altLang="en-US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2. 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本地新建一个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学号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 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文件夹，并上传至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云服务器</a:t>
            </a:r>
            <a:endParaRPr lang="zh-CN" altLang="en-US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3. 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云服务器上使用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touch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创建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 test1.txt test2.txt test3.mp4 test4.log file1.png，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新建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test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文件夹，复制所有的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.txt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文件到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test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文件夹，删除所有的以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test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为前缀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的文件</a:t>
            </a:r>
            <a:endParaRPr lang="zh-CN" altLang="en-US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4. 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使用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apt-get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工具安装并卸载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python</a:t>
            </a:r>
            <a:endParaRPr lang="en-US" altLang="zh-CN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5. 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（可选）安装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cmatrix</a:t>
            </a:r>
            <a:r>
              <a:rPr lang="zh-CN" altLang="en-US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软件，安装完成后输入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cmatrix -</a:t>
            </a:r>
            <a:r>
              <a:rPr lang="en-US" altLang="zh-CN" sz="2000" kern="100" dirty="0">
                <a:solidFill>
                  <a:schemeClr val="tx1"/>
                </a:solidFill>
                <a:latin typeface="宋体" charset="0"/>
                <a:ea typeface="宋体" charset="0"/>
                <a:cs typeface="Arial" panose="020B0604020202020204" pitchFamily="34" charset="0"/>
                <a:sym typeface="+mn-ea"/>
              </a:rPr>
              <a:t>b</a:t>
            </a:r>
            <a:endParaRPr lang="en-US" altLang="zh-CN" sz="2000" kern="100" dirty="0">
              <a:solidFill>
                <a:schemeClr val="tx1"/>
              </a:solidFill>
              <a:latin typeface="宋体" charset="0"/>
              <a:ea typeface="宋体" charset="0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p:transition advTm="1718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552956" y="2488402"/>
            <a:ext cx="20313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目录页</a:t>
            </a:r>
            <a:endParaRPr lang="zh-CN" altLang="en-US" sz="4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52956" y="3355976"/>
            <a:ext cx="1423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3230" y="18288"/>
            <a:ext cx="5801494" cy="6857996"/>
            <a:chOff x="13230" y="18288"/>
            <a:chExt cx="5801494" cy="6857996"/>
          </a:xfrm>
        </p:grpSpPr>
        <p:pic>
          <p:nvPicPr>
            <p:cNvPr id="23" name="图片 22" descr="雪地上的白云&#10;&#10;描述已自动生成"/>
            <p:cNvPicPr>
              <a:picLocks noChangeAspect="1"/>
            </p:cNvPicPr>
            <p:nvPr/>
          </p:nvPicPr>
          <p:blipFill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133" r="9935" b="474"/>
            <a:stretch>
              <a:fillRect/>
            </a:stretch>
          </p:blipFill>
          <p:spPr>
            <a:xfrm>
              <a:off x="13230" y="18288"/>
              <a:ext cx="5795076" cy="6839711"/>
            </a:xfrm>
            <a:custGeom>
              <a:avLst/>
              <a:gdLst>
                <a:gd name="connsiteX0" fmla="*/ 0 w 5795076"/>
                <a:gd name="connsiteY0" fmla="*/ 0 h 6793992"/>
                <a:gd name="connsiteX1" fmla="*/ 5795076 w 5795076"/>
                <a:gd name="connsiteY1" fmla="*/ 0 h 6793992"/>
                <a:gd name="connsiteX2" fmla="*/ 4496628 w 5795076"/>
                <a:gd name="connsiteY2" fmla="*/ 6793992 h 6793992"/>
                <a:gd name="connsiteX3" fmla="*/ 0 w 5795076"/>
                <a:gd name="connsiteY3" fmla="*/ 6775704 h 679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95076" h="6793992">
                  <a:moveTo>
                    <a:pt x="0" y="0"/>
                  </a:moveTo>
                  <a:lnTo>
                    <a:pt x="5795076" y="0"/>
                  </a:lnTo>
                  <a:lnTo>
                    <a:pt x="4496628" y="6793992"/>
                  </a:lnTo>
                  <a:lnTo>
                    <a:pt x="0" y="6775704"/>
                  </a:lnTo>
                  <a:close/>
                </a:path>
              </a:pathLst>
            </a:custGeom>
          </p:spPr>
        </p:pic>
        <p:sp>
          <p:nvSpPr>
            <p:cNvPr id="26" name="矩形 27"/>
            <p:cNvSpPr/>
            <p:nvPr/>
          </p:nvSpPr>
          <p:spPr>
            <a:xfrm>
              <a:off x="19648" y="18288"/>
              <a:ext cx="5795076" cy="6857996"/>
            </a:xfrm>
            <a:custGeom>
              <a:avLst/>
              <a:gdLst>
                <a:gd name="connsiteX0" fmla="*/ 0 w 5255580"/>
                <a:gd name="connsiteY0" fmla="*/ 0 h 6775704"/>
                <a:gd name="connsiteX1" fmla="*/ 5255580 w 5255580"/>
                <a:gd name="connsiteY1" fmla="*/ 0 h 6775704"/>
                <a:gd name="connsiteX2" fmla="*/ 5255580 w 5255580"/>
                <a:gd name="connsiteY2" fmla="*/ 6775704 h 6775704"/>
                <a:gd name="connsiteX3" fmla="*/ 0 w 5255580"/>
                <a:gd name="connsiteY3" fmla="*/ 6775704 h 6775704"/>
                <a:gd name="connsiteX4" fmla="*/ 0 w 5255580"/>
                <a:gd name="connsiteY4" fmla="*/ 0 h 6775704"/>
                <a:gd name="connsiteX0-1" fmla="*/ 0 w 5255580"/>
                <a:gd name="connsiteY0-2" fmla="*/ 0 h 6775704"/>
                <a:gd name="connsiteX1-3" fmla="*/ 5255580 w 5255580"/>
                <a:gd name="connsiteY1-4" fmla="*/ 0 h 6775704"/>
                <a:gd name="connsiteX2-5" fmla="*/ 4076004 w 5255580"/>
                <a:gd name="connsiteY2-6" fmla="*/ 6775704 h 6775704"/>
                <a:gd name="connsiteX3-7" fmla="*/ 0 w 5255580"/>
                <a:gd name="connsiteY3-8" fmla="*/ 6775704 h 6775704"/>
                <a:gd name="connsiteX4-9" fmla="*/ 0 w 5255580"/>
                <a:gd name="connsiteY4-10" fmla="*/ 0 h 6775704"/>
                <a:gd name="connsiteX0-11" fmla="*/ 0 w 5795076"/>
                <a:gd name="connsiteY0-12" fmla="*/ 0 h 6775704"/>
                <a:gd name="connsiteX1-13" fmla="*/ 5795076 w 5795076"/>
                <a:gd name="connsiteY1-14" fmla="*/ 0 h 6775704"/>
                <a:gd name="connsiteX2-15" fmla="*/ 4076004 w 5795076"/>
                <a:gd name="connsiteY2-16" fmla="*/ 6775704 h 6775704"/>
                <a:gd name="connsiteX3-17" fmla="*/ 0 w 5795076"/>
                <a:gd name="connsiteY3-18" fmla="*/ 6775704 h 6775704"/>
                <a:gd name="connsiteX4-19" fmla="*/ 0 w 5795076"/>
                <a:gd name="connsiteY4-20" fmla="*/ 0 h 6775704"/>
                <a:gd name="connsiteX0-21" fmla="*/ 0 w 5795076"/>
                <a:gd name="connsiteY0-22" fmla="*/ 0 h 6803136"/>
                <a:gd name="connsiteX1-23" fmla="*/ 5795076 w 5795076"/>
                <a:gd name="connsiteY1-24" fmla="*/ 0 h 6803136"/>
                <a:gd name="connsiteX2-25" fmla="*/ 4368612 w 5795076"/>
                <a:gd name="connsiteY2-26" fmla="*/ 6803136 h 6803136"/>
                <a:gd name="connsiteX3-27" fmla="*/ 0 w 5795076"/>
                <a:gd name="connsiteY3-28" fmla="*/ 6775704 h 6803136"/>
                <a:gd name="connsiteX4-29" fmla="*/ 0 w 5795076"/>
                <a:gd name="connsiteY4-30" fmla="*/ 0 h 6803136"/>
                <a:gd name="connsiteX0-31" fmla="*/ 0 w 5795076"/>
                <a:gd name="connsiteY0-32" fmla="*/ 0 h 6793992"/>
                <a:gd name="connsiteX1-33" fmla="*/ 5795076 w 5795076"/>
                <a:gd name="connsiteY1-34" fmla="*/ 0 h 6793992"/>
                <a:gd name="connsiteX2-35" fmla="*/ 4496628 w 5795076"/>
                <a:gd name="connsiteY2-36" fmla="*/ 6793992 h 6793992"/>
                <a:gd name="connsiteX3-37" fmla="*/ 0 w 5795076"/>
                <a:gd name="connsiteY3-38" fmla="*/ 6775704 h 6793992"/>
                <a:gd name="connsiteX4-39" fmla="*/ 0 w 5795076"/>
                <a:gd name="connsiteY4-40" fmla="*/ 0 h 679399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5795076" h="6793992">
                  <a:moveTo>
                    <a:pt x="0" y="0"/>
                  </a:moveTo>
                  <a:lnTo>
                    <a:pt x="5795076" y="0"/>
                  </a:lnTo>
                  <a:lnTo>
                    <a:pt x="4496628" y="6793992"/>
                  </a:lnTo>
                  <a:lnTo>
                    <a:pt x="0" y="67757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B698">
                <a:alpha val="7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70651" y="2488402"/>
              <a:ext cx="203132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目录页</a:t>
              </a:r>
              <a:endPara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170651" y="3355976"/>
              <a:ext cx="14237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>
                      <a:alpha val="6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en-US" altLang="zh-CN" dirty="0">
                <a:solidFill>
                  <a:schemeClr val="bg1">
                    <a:alpha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800119" y="2707172"/>
            <a:ext cx="5693399" cy="424800"/>
            <a:chOff x="1807265" y="2935089"/>
            <a:chExt cx="5693399" cy="424800"/>
          </a:xfrm>
        </p:grpSpPr>
        <p:sp>
          <p:nvSpPr>
            <p:cNvPr id="49" name="圆角矩形 48"/>
            <p:cNvSpPr/>
            <p:nvPr/>
          </p:nvSpPr>
          <p:spPr>
            <a:xfrm>
              <a:off x="1807265" y="2935089"/>
              <a:ext cx="5693399" cy="394200"/>
            </a:xfrm>
            <a:prstGeom prst="roundRect">
              <a:avLst>
                <a:gd name="adj" fmla="val 20658"/>
              </a:avLst>
            </a:prstGeom>
            <a:solidFill>
              <a:srgbClr val="E6E6E6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881814" y="2945869"/>
              <a:ext cx="2031365" cy="4140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2100" spc="225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2.2</a:t>
              </a:r>
              <a:r>
                <a:rPr lang="zh-CN" altLang="en-US" sz="2100" spc="225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 </a:t>
              </a:r>
              <a:r>
                <a:rPr lang="en-US" altLang="zh-CN" sz="2100" spc="225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bash</a:t>
              </a:r>
              <a:r>
                <a:rPr lang="zh-CN" altLang="en-US" sz="2100" spc="225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ea"/>
                </a:rPr>
                <a:t>脚本</a:t>
              </a:r>
              <a:endParaRPr lang="zh-CN" altLang="en-US" sz="2100" spc="225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800119" y="1667677"/>
            <a:ext cx="5693399" cy="424800"/>
            <a:chOff x="1807265" y="2935089"/>
            <a:chExt cx="5693399" cy="424800"/>
          </a:xfrm>
        </p:grpSpPr>
        <p:sp>
          <p:nvSpPr>
            <p:cNvPr id="12" name="圆角矩形 11"/>
            <p:cNvSpPr/>
            <p:nvPr/>
          </p:nvSpPr>
          <p:spPr>
            <a:xfrm>
              <a:off x="1807265" y="2935089"/>
              <a:ext cx="5693399" cy="394200"/>
            </a:xfrm>
            <a:prstGeom prst="roundRect">
              <a:avLst>
                <a:gd name="adj" fmla="val 20658"/>
              </a:avLst>
            </a:prstGeom>
            <a:solidFill>
              <a:srgbClr val="E6E6E6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881814" y="2945869"/>
              <a:ext cx="2809875" cy="4140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2100" spc="225" dirty="0">
                  <a:solidFill>
                    <a:schemeClr val="tx1"/>
                  </a:solidFill>
                  <a:sym typeface="+mn-ea"/>
                </a:rPr>
                <a:t>2.1</a:t>
              </a:r>
              <a:r>
                <a:rPr lang="zh-CN" altLang="en-US" sz="2100" spc="225" dirty="0">
                  <a:solidFill>
                    <a:schemeClr val="tx1"/>
                  </a:solidFill>
                  <a:sym typeface="+mn-ea"/>
                </a:rPr>
                <a:t> 远程登陆</a:t>
              </a:r>
              <a:r>
                <a:rPr lang="zh-CN" altLang="en-US" sz="2100" spc="225" dirty="0">
                  <a:solidFill>
                    <a:schemeClr val="tx1"/>
                  </a:solidFill>
                  <a:sym typeface="+mn-ea"/>
                </a:rPr>
                <a:t>服务器</a:t>
              </a:r>
              <a:endParaRPr lang="zh-CN" altLang="en-US" sz="2100" spc="225" dirty="0">
                <a:solidFill>
                  <a:schemeClr val="tx1"/>
                </a:solidFill>
                <a:sym typeface="+mn-ea"/>
              </a:endParaRPr>
            </a:p>
          </p:txBody>
        </p:sp>
      </p:grpSp>
    </p:spTree>
  </p:cSld>
  <p:clrMapOvr>
    <a:masterClrMapping/>
  </p:clrMapOvr>
  <p:transition advTm="317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508000" y="828040"/>
            <a:ext cx="11176000" cy="5836285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一、什么是shell？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shell是一个用 C 语言编写的程序，它是用户使用 Linux 的桥梁。Shell 既是一种命令语言，又是一种程序设计语言。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Shell 是指一种应用程序，这个应用程序提供了一个界面，用户通过这个界面访问操作系统内核的服务。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为什么要学习和使用shell？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lang="zh-CN" altLang="zh-CN" sz="2000" b="1" dirty="0">
                <a:solidFill>
                  <a:schemeClr val="tx1"/>
                </a:solidFill>
                <a:latin typeface="+mn-ea"/>
                <a:ea typeface="微软雅黑" panose="020B0503020204020204" pitchFamily="34" charset="-122"/>
                <a:sym typeface="+mn-ea"/>
              </a:rPr>
              <a:t>Shell属于内置的脚本，程序开发的效率非常高，依赖于功能强大的命令可以迅速地完成开发任务（批处理）语法简单，代码写起来比较轻松，简单易学</a:t>
            </a: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endParaRPr lang="zh-CN" altLang="zh-CN" sz="2000" b="1" dirty="0">
              <a:solidFill>
                <a:schemeClr val="tx1"/>
              </a:solidFill>
              <a:latin typeface="+mn-ea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328993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Bash Shell</a:t>
            </a:r>
            <a:r>
              <a:rPr lang="zh-CN" altLang="en-US" sz="2400" b="1" spc="225" dirty="0">
                <a:solidFill>
                  <a:schemeClr val="tx1"/>
                </a:solidFill>
                <a:sym typeface="+mn-ea"/>
              </a:rPr>
              <a:t>脚本</a:t>
            </a:r>
            <a:endParaRPr lang="zh-CN" altLang="en-US" sz="2400" b="1" spc="225" dirty="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p:transition advTm="1718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388825" y="198187"/>
            <a:ext cx="262763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.</a:t>
            </a:r>
            <a:r>
              <a:rPr lang="en-US" sz="2400" b="1" spc="225" dirty="0">
                <a:solidFill>
                  <a:schemeClr val="tx1"/>
                </a:solidFill>
                <a:sym typeface="+mn-ea"/>
              </a:rPr>
              <a:t>2</a:t>
            </a:r>
            <a:r>
              <a:rPr sz="2400" b="1" spc="225" dirty="0">
                <a:solidFill>
                  <a:schemeClr val="tx1"/>
                </a:solidFill>
                <a:sym typeface="+mn-ea"/>
              </a:rPr>
              <a:t> </a:t>
            </a:r>
            <a:r>
              <a:rPr lang="zh-CN" sz="2400" b="1" spc="225" dirty="0">
                <a:solidFill>
                  <a:schemeClr val="tx1"/>
                </a:solidFill>
                <a:sym typeface="+mn-ea"/>
              </a:rPr>
              <a:t>第一个</a:t>
            </a:r>
            <a:r>
              <a:rPr lang="en-US" altLang="zh-CN" sz="2400" b="1" spc="225" dirty="0">
                <a:solidFill>
                  <a:schemeClr val="tx1"/>
                </a:solidFill>
                <a:sym typeface="+mn-ea"/>
              </a:rPr>
              <a:t>shell</a:t>
            </a:r>
            <a:endParaRPr lang="en-US" altLang="zh-CN" sz="2400" b="1" spc="225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24510" y="2078990"/>
            <a:ext cx="8986520" cy="967105"/>
          </a:xfrm>
          <a:prstGeom prst="roundRect">
            <a:avLst>
              <a:gd name="adj" fmla="val 3665"/>
            </a:avLst>
          </a:prstGeom>
          <a:solidFill>
            <a:srgbClr val="70D5AD">
              <a:alpha val="9020"/>
            </a:srgbClr>
          </a:solidFill>
          <a:ln w="12700">
            <a:solidFill>
              <a:srgbClr val="56B6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#!/bin/bash</a:t>
            </a:r>
            <a:endParaRPr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  <a:p>
            <a:pPr indent="0" fontAlgn="base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None/>
            </a:pPr>
            <a:r>
              <a:rPr sz="2000" kern="100" dirty="0">
                <a:solidFill>
                  <a:schemeClr val="tx1"/>
                </a:solidFill>
                <a:latin typeface="+mn-ea"/>
                <a:cs typeface="Arial" panose="020B0604020202020204" pitchFamily="34" charset="0"/>
                <a:sym typeface="+mn-ea"/>
              </a:rPr>
              <a:t>echo "Hello World !"</a:t>
            </a:r>
            <a:endParaRPr sz="2000" kern="100" dirty="0">
              <a:solidFill>
                <a:schemeClr val="tx1"/>
              </a:solidFill>
              <a:latin typeface="+mn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3875" y="3470275"/>
            <a:ext cx="89827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第一行表示脚本需要什么解释器来执行，即使用哪一种 Shell。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echo 命令用于向窗口输出文本。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23875" y="1132840"/>
            <a:ext cx="1066355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在桌面新建一个名字叫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test.sh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的文件，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内容如下，并将其上传至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云服务器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advTm="1718"/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4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4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2925</Words>
  <Application>WPS 演示</Application>
  <PresentationFormat>宽屏</PresentationFormat>
  <Paragraphs>205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汉仪旗黑</vt:lpstr>
      <vt:lpstr>思源黑体 CN Normal</vt:lpstr>
      <vt:lpstr>思源黑体 CN Bold</vt:lpstr>
      <vt:lpstr>黑体-简</vt:lpstr>
      <vt:lpstr>宋体</vt:lpstr>
      <vt:lpstr>宋体-简</vt:lpstr>
      <vt:lpstr>Arial Bold</vt:lpstr>
      <vt:lpstr>Calibri</vt:lpstr>
      <vt:lpstr>Helvetica Neue</vt:lpstr>
      <vt:lpstr>等线</vt:lpstr>
      <vt:lpstr>苹方-简</vt:lpstr>
      <vt:lpstr>Arial Unicode MS</vt:lpstr>
      <vt:lpstr>4_自定义设计方案</vt:lpstr>
      <vt:lpstr>PowerPoint 演示文稿</vt:lpstr>
      <vt:lpstr>PowerPoint 演示文稿</vt:lpstr>
      <vt:lpstr>2.1 Linux其他命令</vt:lpstr>
      <vt:lpstr>2.1 远程登陆Linux云服务器</vt:lpstr>
      <vt:lpstr>2.1 远程登陆Linux云服务器</vt:lpstr>
      <vt:lpstr>2.1 练习作业</vt:lpstr>
      <vt:lpstr>PowerPoint 演示文稿</vt:lpstr>
      <vt:lpstr>2.2 Bash Shell脚本</vt:lpstr>
      <vt:lpstr>2.2 第一个shell</vt:lpstr>
      <vt:lpstr>2.1 shell脚本示例</vt:lpstr>
      <vt:lpstr>2.1 shell脚本示例-外部传参</vt:lpstr>
      <vt:lpstr>2.1 shell脚本示例-外部传参-IF判断</vt:lpstr>
      <vt:lpstr>2.1 shell脚本示例-外部传参-IF判断-FOR循环</vt:lpstr>
      <vt:lpstr>2.1 shell练习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程edison</dc:creator>
  <cp:lastModifiedBy>yang miao</cp:lastModifiedBy>
  <cp:revision>1296</cp:revision>
  <cp:lastPrinted>2024-09-13T03:09:19Z</cp:lastPrinted>
  <dcterms:created xsi:type="dcterms:W3CDTF">2024-09-13T03:09:19Z</dcterms:created>
  <dcterms:modified xsi:type="dcterms:W3CDTF">2024-09-13T03:09:19Z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2052-5.4.4.8063</vt:lpwstr>
  </property>
</Properties>
</file>

<file path=docProps/thumbnail.jpeg>
</file>